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  <p:sldMasterId id="2147483714" r:id="rId3"/>
  </p:sldMasterIdLst>
  <p:notesMasterIdLst>
    <p:notesMasterId r:id="rId42"/>
  </p:notesMasterIdLst>
  <p:sldIdLst>
    <p:sldId id="273" r:id="rId4"/>
    <p:sldId id="256" r:id="rId5"/>
    <p:sldId id="275" r:id="rId6"/>
    <p:sldId id="257" r:id="rId7"/>
    <p:sldId id="259" r:id="rId8"/>
    <p:sldId id="263" r:id="rId9"/>
    <p:sldId id="264" r:id="rId10"/>
    <p:sldId id="258" r:id="rId11"/>
    <p:sldId id="310" r:id="rId12"/>
    <p:sldId id="294" r:id="rId13"/>
    <p:sldId id="304" r:id="rId14"/>
    <p:sldId id="305" r:id="rId15"/>
    <p:sldId id="278" r:id="rId16"/>
    <p:sldId id="308" r:id="rId17"/>
    <p:sldId id="279" r:id="rId18"/>
    <p:sldId id="262" r:id="rId19"/>
    <p:sldId id="266" r:id="rId20"/>
    <p:sldId id="267" r:id="rId21"/>
    <p:sldId id="268" r:id="rId22"/>
    <p:sldId id="306" r:id="rId23"/>
    <p:sldId id="265" r:id="rId24"/>
    <p:sldId id="290" r:id="rId25"/>
    <p:sldId id="288" r:id="rId26"/>
    <p:sldId id="271" r:id="rId27"/>
    <p:sldId id="289" r:id="rId28"/>
    <p:sldId id="277" r:id="rId29"/>
    <p:sldId id="281" r:id="rId30"/>
    <p:sldId id="269" r:id="rId31"/>
    <p:sldId id="272" r:id="rId32"/>
    <p:sldId id="296" r:id="rId33"/>
    <p:sldId id="299" r:id="rId34"/>
    <p:sldId id="300" r:id="rId35"/>
    <p:sldId id="301" r:id="rId36"/>
    <p:sldId id="291" r:id="rId37"/>
    <p:sldId id="292" r:id="rId38"/>
    <p:sldId id="293" r:id="rId39"/>
    <p:sldId id="270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BFDF-A000-4562-A871-3A5F57A0999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048C7-F5D8-4EA2-8E88-DA85D5D4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3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62212-7D07-49DE-BB92-8610FEF56655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b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838" indent="-282575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538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4800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5650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28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0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72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44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50008FB-B6C7-433D-8A8B-8914E198094A}" type="slidenum">
              <a:rPr lang="en-US"/>
              <a:pPr algn="r"/>
              <a:t>5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4" tIns="45708" rIns="91414" bIns="45708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DFA80-2824-4086-B80F-07AFCBB16DC9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b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838" indent="-282575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538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4800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5650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28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0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72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44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EF20A292-D59A-42D5-B687-2FBF26988A04}" type="slidenum">
              <a:rPr lang="en-US"/>
              <a:pPr algn="r"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6388"/>
          </a:xfrm>
        </p:spPr>
        <p:txBody>
          <a:bodyPr lIns="91414" tIns="45708" rIns="91414" bIns="45708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FBE1B-7E97-4740-865C-7E5BA45E7C07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67FBEBC2-0A55-4764-A94B-3AB1DF56A2F6}" type="slidenum">
              <a:rPr lang="en-GB">
                <a:cs typeface="Arial" pitchFamily="34" charset="0"/>
              </a:rPr>
              <a:pPr algn="r"/>
              <a:t>7</a:t>
            </a:fld>
            <a:endParaRPr lang="en-GB">
              <a:cs typeface="Arial" pitchFamily="34" charset="0"/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ABFB3E7-529F-4491-A14A-AB9F41BDB142}" type="slidenum">
              <a:rPr lang="en-GB">
                <a:cs typeface="Arial" pitchFamily="34" charset="0"/>
              </a:rPr>
              <a:pPr algn="r"/>
              <a:t>7</a:t>
            </a:fld>
            <a:endParaRPr lang="en-GB">
              <a:cs typeface="Arial" pitchFamily="34" charset="0"/>
            </a:endParaRPr>
          </a:p>
        </p:txBody>
      </p:sp>
      <p:sp>
        <p:nvSpPr>
          <p:cNvPr id="30726" name="Footer Placeholder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2715" indent="-2895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8024" indent="-23160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1233" indent="-23160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4443" indent="-23160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7652" indent="-231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0862" indent="-231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4071" indent="-231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280" indent="-231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9743DF-FA9F-4CD7-8541-D92247B4A32E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4176"/>
            <a:ext cx="5608320" cy="4188222"/>
          </a:xfrm>
          <a:noFill/>
        </p:spPr>
        <p:txBody>
          <a:bodyPr lIns="94903" tIns="47453" rIns="94903" bIns="47453"/>
          <a:lstStyle/>
          <a:p>
            <a:pPr eaLnBrk="1" hangingPunct="1"/>
            <a:endParaRPr lang="en-US" smtClean="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970938" y="8828353"/>
            <a:ext cx="3037840" cy="4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3" tIns="47453" rIns="94903" bIns="47453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AE951E3-3674-499B-8B66-D59592639398}" type="slidenum">
              <a:rPr lang="en-US"/>
              <a:pPr algn="r"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048C7-F5D8-4EA2-8E88-DA85D5D43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D21937-3840-4E27-91E4-08A1F25C26E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72" tIns="46837" rIns="93672" bIns="46837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3C2DAE4-428F-4EAF-963C-7BB7868E1218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2458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3588" cy="3430588"/>
          </a:xfrm>
          <a:ln/>
        </p:spPr>
      </p:sp>
      <p:sp>
        <p:nvSpPr>
          <p:cNvPr id="2458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9562"/>
          </a:xfrm>
          <a:noFill/>
        </p:spPr>
        <p:txBody>
          <a:bodyPr lIns="93672" tIns="46837" rIns="93672" bIns="46837"/>
          <a:lstStyle/>
          <a:p>
            <a:pPr eaLnBrk="1" hangingPunct="1"/>
            <a:r>
              <a:rPr lang="en-GB" smtClean="0">
                <a:cs typeface="Times New Roman" pitchFamily="18" charset="0"/>
              </a:rPr>
              <a:t>The programme is presented as six academic areas with three core requirements enclosing the student at the center. </a:t>
            </a:r>
          </a:p>
          <a:p>
            <a:pPr eaLnBrk="1" hangingPunct="1"/>
            <a:endParaRPr lang="en-GB" sz="800" smtClean="0">
              <a:cs typeface="Times New Roman" pitchFamily="18" charset="0"/>
            </a:endParaRPr>
          </a:p>
          <a:p>
            <a:pPr eaLnBrk="1" hangingPunct="1"/>
            <a:r>
              <a:rPr lang="en-GB" smtClean="0">
                <a:cs typeface="Times New Roman" pitchFamily="18" charset="0"/>
              </a:rPr>
              <a:t>It encourages the concurrent study of a broad range of academic areas. Students study: two modern languages; a humanities or social science subject; an experimental science; mathematics; and one of the creative arts.</a:t>
            </a:r>
          </a:p>
          <a:p>
            <a:pPr eaLnBrk="1" hangingPunct="1"/>
            <a:endParaRPr lang="en-GB" sz="800" smtClean="0">
              <a:cs typeface="Times New Roman" pitchFamily="18" charset="0"/>
            </a:endParaRPr>
          </a:p>
          <a:p>
            <a:pPr eaLnBrk="1" hangingPunct="1"/>
            <a:r>
              <a:rPr lang="en-GB" smtClean="0">
                <a:cs typeface="Times New Roman" pitchFamily="18" charset="0"/>
              </a:rPr>
              <a:t>Three core elements – the extended essay, theory of knowledge and creativity, action, service – are compulsory and central to the philosophy of the program.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en-AU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72E20-ED61-4F65-A3A8-8C2A78ADBC3A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 anchor="b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838" indent="-282575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538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4800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5650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28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0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72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445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EDFDFA8-B739-4451-9FD1-9E4E9B80F3D7}" type="slidenum">
              <a:rPr lang="en-US"/>
              <a:pPr algn="r"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6388"/>
          </a:xfrm>
        </p:spPr>
        <p:txBody>
          <a:bodyPr lIns="91414" tIns="45708" rIns="91414" bIns="45708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048C7-F5D8-4EA2-8E88-DA85D5D43F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B68A-9963-4232-90D9-91CAB40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6DBD-B46C-4FE2-940C-E70726149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2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8D95E-401D-43ED-8F70-54A2F61E9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4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AE6CC-1E1E-4862-86A5-C53B31BC4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4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F958F-690B-4D60-B850-C67C21167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12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B160-E28F-4C9F-896C-03A7255BB73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5ED6-AFD6-4665-BD08-E63B1A20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D704AA-0B00-4A16-8962-A26F8AB01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4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7637D-8E08-4B1A-8A17-79779C5ABFB3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D4D9A-582A-4DA4-BC8C-8F21698BD9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BE7E6-457C-4A41-B452-57D2C2982650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C67CE-9DB1-4B3E-B2F6-87F0A7A13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F302D-81EF-4A80-BE06-858515FA9AAF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90CCD-ECCF-465C-B080-C7A280A85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CB881-4ECB-46FB-80A8-658BF108EFB0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15510-E13C-4065-9972-26CC3B2A43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F24E4-958B-4D81-937B-F888ABA9B7A8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AB865-BF33-4122-9B84-5E2EF76908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EFA0-9B2F-44F8-AB2A-FE9F49BA86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27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AB967-DCF2-4CB6-8943-DB893B0FF2E4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5CE1-1939-46C2-BAED-C0AD0325A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A47F6-0B1D-4275-A396-BE1A07761933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DD225-D492-4487-89F1-7034253841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9C5A6-02CA-4865-BF6F-E738FC12FFDA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30D54-6F8B-46EA-B428-530CFE7136B5}" type="slidenum">
              <a:rPr lang="en-US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1AA71-6A9B-40B3-AC3E-5F13FC5F7493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EBAE1A-599C-4C9A-9553-828B71202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A908C-F0AF-401C-AD6C-395F9DD24BA5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53EBD-6FC4-4E58-ACEE-9BF5182702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0F3CF-C295-4E70-B5FD-659B07594287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97EB-A42B-4532-9866-05CB43C74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F0C98-C57F-42EF-87A8-0431692F2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2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C0DD5-0083-40E6-AA1E-E25C98930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24979-49DF-42BB-8D06-257EB8373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3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C09B6-D13B-469E-BCD5-B3D57D47D8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7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DC8B3-6088-4BD4-98D1-C27E4232F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3273-8F33-46A1-B6C6-6CE81BA7DC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3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61916-6053-4DBF-AB43-71235E0ACC4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5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F6C535-BB06-4219-85A5-DED74F6661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B7C0068-068E-4BDE-8B3E-C00FF66A9F8D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F6C535-BB06-4219-85A5-DED74F6661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B7C0068-068E-4BDE-8B3E-C00FF66A9F8D}" type="datetimeFigureOut">
              <a:rPr lang="en-US" smtClean="0"/>
              <a:pPr>
                <a:defRPr/>
              </a:pPr>
              <a:t>1/11/2017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696200" cy="2057400"/>
          </a:xfrm>
        </p:spPr>
        <p:txBody>
          <a:bodyPr/>
          <a:lstStyle/>
          <a:p>
            <a:r>
              <a:rPr lang="en-US" sz="4800" b="1"/>
              <a:t>“We choose to </a:t>
            </a:r>
            <a:r>
              <a:rPr lang="en-US" sz="3600" b="1"/>
              <a:t>...</a:t>
            </a:r>
            <a:r>
              <a:rPr lang="en-US" sz="4800" b="1"/>
              <a:t> do </a:t>
            </a:r>
            <a:r>
              <a:rPr lang="en-US" sz="3600" b="1"/>
              <a:t>…</a:t>
            </a:r>
            <a:r>
              <a:rPr lang="en-US" sz="4800" b="1"/>
              <a:t> things, not because they are easy, but because they are hard</a:t>
            </a:r>
            <a:r>
              <a:rPr lang="en-US" sz="4800"/>
              <a:t>” </a:t>
            </a:r>
            <a:r>
              <a:rPr lang="en-US" sz="4400"/>
              <a:t/>
            </a:r>
            <a:br>
              <a:rPr lang="en-US" sz="4400"/>
            </a:br>
            <a:endParaRPr lang="en-US" sz="440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724400"/>
            <a:ext cx="7696200" cy="1098550"/>
          </a:xfrm>
        </p:spPr>
        <p:txBody>
          <a:bodyPr/>
          <a:lstStyle/>
          <a:p>
            <a:r>
              <a:rPr lang="en-US"/>
              <a:t>– </a:t>
            </a:r>
            <a:r>
              <a:rPr lang="en-US" sz="2400"/>
              <a:t>JFK, Rice University, 1962.</a:t>
            </a:r>
            <a:br>
              <a:rPr lang="en-US" sz="2400"/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461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489792"/>
              </p:ext>
            </p:extLst>
          </p:nvPr>
        </p:nvGraphicFramePr>
        <p:xfrm>
          <a:off x="3124200" y="2490848"/>
          <a:ext cx="5175116" cy="434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4" imgW="7543800" imgH="5829300" progId="AcroExch.Document.7">
                  <p:embed/>
                </p:oleObj>
              </mc:Choice>
              <mc:Fallback>
                <p:oleObj name="Acrobat Document" r:id="rId4" imgW="7543800" imgH="5829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490848"/>
                        <a:ext cx="5175116" cy="4343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 DP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New York State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51 Schools have the IB Diploma Program</a:t>
            </a:r>
          </a:p>
          <a:p>
            <a:pPr lvl="1" eaLnBrk="1" hangingPunct="1">
              <a:buFontTx/>
              <a:buNone/>
            </a:pPr>
            <a:endParaRPr lang="en-US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-18 member schools in the WNY IB Consortium</a:t>
            </a:r>
          </a:p>
          <a:p>
            <a:pPr lvl="1" eaLnBrk="1" hangingPunct="1"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-3 </a:t>
            </a:r>
            <a:r>
              <a:rPr lang="en-US" b="1" dirty="0" smtClean="0">
                <a:solidFill>
                  <a:srgbClr val="0070C0"/>
                </a:solidFill>
              </a:rPr>
              <a:t>IB World Schools in Erie County</a:t>
            </a:r>
          </a:p>
          <a:p>
            <a:pPr lvl="2" eaLnBrk="1" hangingPunct="1"/>
            <a:r>
              <a:rPr lang="en-US" b="1" dirty="0" smtClean="0">
                <a:solidFill>
                  <a:srgbClr val="0070C0"/>
                </a:solidFill>
              </a:rPr>
              <a:t>City Honors Buffalo</a:t>
            </a:r>
          </a:p>
          <a:p>
            <a:pPr lvl="2" eaLnBrk="1" hangingPunct="1"/>
            <a:r>
              <a:rPr lang="en-US" b="1" dirty="0" smtClean="0">
                <a:solidFill>
                  <a:srgbClr val="0070C0"/>
                </a:solidFill>
              </a:rPr>
              <a:t>Kenmore West</a:t>
            </a:r>
          </a:p>
          <a:p>
            <a:pPr lvl="2" eaLnBrk="1" hangingPunct="1"/>
            <a:r>
              <a:rPr lang="en-US" b="1" dirty="0" smtClean="0">
                <a:solidFill>
                  <a:srgbClr val="0070C0"/>
                </a:solidFill>
              </a:rPr>
              <a:t>Kenmore </a:t>
            </a:r>
            <a:r>
              <a:rPr lang="en-US" b="1" dirty="0" smtClean="0">
                <a:solidFill>
                  <a:srgbClr val="0070C0"/>
                </a:solidFill>
              </a:rPr>
              <a:t>East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Dr. Cathy Battaglia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572000"/>
          </a:xfrm>
        </p:spPr>
        <p:txBody>
          <a:bodyPr/>
          <a:lstStyle/>
          <a:p>
            <a:r>
              <a:rPr lang="en-US" altLang="en-US" dirty="0" smtClean="0"/>
              <a:t>Teacher</a:t>
            </a:r>
          </a:p>
          <a:p>
            <a:r>
              <a:rPr lang="en-US" altLang="en-US" dirty="0" smtClean="0"/>
              <a:t>Principal at City Honors </a:t>
            </a:r>
          </a:p>
          <a:p>
            <a:r>
              <a:rPr lang="en-US" altLang="en-US" dirty="0" smtClean="0"/>
              <a:t>Community Superintendent City of Buffalo</a:t>
            </a:r>
          </a:p>
          <a:p>
            <a:r>
              <a:rPr lang="en-US" altLang="en-US" dirty="0" smtClean="0"/>
              <a:t>Past President The Guild of IB Schools of the Northeast (GIBS)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352800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4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Coates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Kenmore East School Counselor</a:t>
            </a:r>
          </a:p>
          <a:p>
            <a:pPr lvl="0"/>
            <a:r>
              <a:rPr lang="en-US" sz="2800" dirty="0"/>
              <a:t>Past President of NYSACAC (New York State Association for College Admission Counseling)</a:t>
            </a:r>
          </a:p>
        </p:txBody>
      </p:sp>
    </p:spTree>
    <p:extLst>
      <p:ext uri="{BB962C8B-B14F-4D97-AF65-F5344CB8AC3E}">
        <p14:creationId xmlns:p14="http://schemas.microsoft.com/office/powerpoint/2010/main" val="10394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576263" y="63627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377AFF"/>
                </a:solidFill>
                <a:cs typeface="Arial" charset="0"/>
              </a:rPr>
              <a:t>Page </a:t>
            </a:r>
            <a:fld id="{74EC1F12-12D1-4F47-92B0-890B0F4FA033}" type="slidenum">
              <a:rPr lang="en-GB" sz="1000">
                <a:solidFill>
                  <a:srgbClr val="377AFF"/>
                </a:solidFill>
                <a:cs typeface="Arial" charset="0"/>
              </a:rPr>
              <a:pPr eaLnBrk="1" hangingPunct="1"/>
              <a:t>13</a:t>
            </a:fld>
            <a:endParaRPr lang="en-GB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GB" sz="3400">
                <a:solidFill>
                  <a:schemeClr val="accent1"/>
                </a:solidFill>
              </a:rPr>
              <a:t>University recognition:</a:t>
            </a:r>
            <a:r>
              <a:rPr lang="en-GB" sz="3400"/>
              <a:t> How well is the diploma recognized by universities?</a:t>
            </a:r>
            <a:br>
              <a:rPr lang="en-GB" sz="3400"/>
            </a:br>
            <a:r>
              <a:rPr lang="en-GB" sz="1300"/>
              <a:t/>
            </a:r>
            <a:br>
              <a:rPr lang="en-GB" sz="1300"/>
            </a:br>
            <a:r>
              <a:rPr lang="en-US" sz="2400" b="1" i="1"/>
              <a:t>The IB diploma is widely recognized by the world’s leading universities.  </a:t>
            </a:r>
            <a:endParaRPr lang="en-GB" sz="2400" b="1" i="1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432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</a:rPr>
              <a:t>The IB works closely with universities in all regions of the world to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</a:rPr>
              <a:t>gain recognition for the IB diploma: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tx2"/>
                </a:solidFill>
              </a:rPr>
              <a:t>Direct online access for university admissions officers and government officials to syllabuses and recent examination papers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tx2"/>
                </a:solidFill>
              </a:rPr>
              <a:t>A database of university admission policies on www.ibo.org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tx2"/>
                </a:solidFill>
              </a:rPr>
              <a:t>Recognition in over 100 countries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tx2"/>
                </a:solidFill>
              </a:rPr>
              <a:t>Recognition by over 2,000 universities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tx2"/>
                </a:solidFill>
              </a:rPr>
              <a:t>Some universities offer scholarships and advanced placement for IB students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/>
              <a:t>Students applying to a particular university can access their grades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/>
              <a:t>directly from the IB’s secure web site.</a:t>
            </a:r>
          </a:p>
          <a:p>
            <a:pPr>
              <a:lnSpc>
                <a:spcPct val="80000"/>
              </a:lnSpc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63972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and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/>
          <a:lstStyle/>
          <a:p>
            <a:r>
              <a:rPr lang="en-US" sz="2800" b="1" dirty="0" smtClean="0"/>
              <a:t>Acceptance</a:t>
            </a:r>
          </a:p>
          <a:p>
            <a:pPr lvl="1"/>
            <a:r>
              <a:rPr lang="en-US" dirty="0" smtClean="0"/>
              <a:t>Widely recognized, even recruited from various universities</a:t>
            </a:r>
          </a:p>
          <a:p>
            <a:pPr lvl="1"/>
            <a:r>
              <a:rPr lang="en-US" dirty="0" smtClean="0"/>
              <a:t>Scholarships available</a:t>
            </a:r>
          </a:p>
          <a:p>
            <a:r>
              <a:rPr lang="en-US" sz="2800" b="1" dirty="0"/>
              <a:t>Preparation</a:t>
            </a:r>
          </a:p>
          <a:p>
            <a:pPr lvl="1"/>
            <a:r>
              <a:rPr lang="en-US" dirty="0" smtClean="0"/>
              <a:t>Let’s hear from a few college students</a:t>
            </a:r>
          </a:p>
          <a:p>
            <a:r>
              <a:rPr lang="en-US" sz="2800" b="1" dirty="0"/>
              <a:t>Credit</a:t>
            </a:r>
          </a:p>
          <a:p>
            <a:pPr lvl="1"/>
            <a:r>
              <a:rPr lang="en-US" dirty="0" smtClean="0"/>
              <a:t>Some schools offer up to 30 credits – UB, Binghamton, Sarah Lawrence</a:t>
            </a:r>
          </a:p>
          <a:p>
            <a:pPr lvl="1"/>
            <a:r>
              <a:rPr lang="en-US" dirty="0" smtClean="0"/>
              <a:t>Your mileage may differ</a:t>
            </a:r>
          </a:p>
          <a:p>
            <a:pPr lvl="1"/>
            <a:r>
              <a:rPr lang="en-US" dirty="0" smtClean="0"/>
              <a:t>Caveats: </a:t>
            </a:r>
          </a:p>
          <a:p>
            <a:pPr lvl="2"/>
            <a:r>
              <a:rPr lang="en-US" dirty="0" smtClean="0"/>
              <a:t>very few graduate in 3 years</a:t>
            </a:r>
          </a:p>
          <a:p>
            <a:pPr lvl="2"/>
            <a:r>
              <a:rPr lang="en-US" dirty="0" smtClean="0"/>
              <a:t>skipping courses may not be advisable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5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Credit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Differs by school (</a:t>
            </a:r>
            <a:r>
              <a:rPr lang="en-US" i="1">
                <a:solidFill>
                  <a:schemeClr val="hlink"/>
                </a:solidFill>
              </a:rPr>
              <a:t>see www.ibo.org</a:t>
            </a:r>
            <a:r>
              <a:rPr lang="en-US"/>
              <a:t>)</a:t>
            </a:r>
          </a:p>
          <a:p>
            <a:pPr lvl="1"/>
            <a:r>
              <a:rPr lang="en-US"/>
              <a:t>Up to 30 credits for diploma at UB, Canisius, other SUNY schools – credit may be awarded for individual courses</a:t>
            </a:r>
          </a:p>
          <a:p>
            <a:pPr lvl="1"/>
            <a:r>
              <a:rPr lang="en-US"/>
              <a:t>Sophomore standing: UB, Ithaca, Harvard</a:t>
            </a:r>
          </a:p>
          <a:p>
            <a:pPr lvl="1"/>
            <a:r>
              <a:rPr lang="en-US"/>
              <a:t>Credit for individual exams depending on score</a:t>
            </a:r>
          </a:p>
          <a:p>
            <a:pPr lvl="1"/>
            <a:r>
              <a:rPr lang="en-US"/>
              <a:t>University of Rochester: $10K scholarship per year for IB Diploma </a:t>
            </a:r>
          </a:p>
        </p:txBody>
      </p:sp>
    </p:spTree>
    <p:extLst>
      <p:ext uri="{BB962C8B-B14F-4D97-AF65-F5344CB8AC3E}">
        <p14:creationId xmlns:p14="http://schemas.microsoft.com/office/powerpoint/2010/main" val="209428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8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762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IB DIPLOMA PROGRAMME REQUIREMENTS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477000" y="2362201"/>
            <a:ext cx="190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The curriculum contains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SIX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SUBJECT GROUPS,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endParaRPr lang="en-US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>
                <a:latin typeface="Times New Roman" pitchFamily="18" charset="0"/>
              </a:rPr>
              <a:t>and a</a:t>
            </a:r>
          </a:p>
          <a:p>
            <a:pPr eaLnBrk="1" hangingPunct="1"/>
            <a:endParaRPr lang="en-US" sz="2000" b="1" dirty="0"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THREE PART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CORE.</a:t>
            </a:r>
          </a:p>
          <a:p>
            <a:pPr eaLnBrk="1" hangingPunct="1">
              <a:spcBef>
                <a:spcPct val="50000"/>
              </a:spcBef>
            </a:pPr>
            <a:endParaRPr lang="en-US" sz="2400" u="sng" dirty="0">
              <a:latin typeface="Times New Roman" pitchFamily="18" charset="0"/>
            </a:endParaRPr>
          </a:p>
        </p:txBody>
      </p:sp>
      <p:pic>
        <p:nvPicPr>
          <p:cNvPr id="7172" name="Picture 4" descr="IB new curriculum mo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594360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632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Core: The Extended Essay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" y="1066800"/>
            <a:ext cx="54102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sz="3000" b="1" dirty="0" smtClean="0"/>
              <a:t>To get an IB diploma, all candidates must successfully complete an extended essay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4,000 words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Written over 2 years of program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Offers the opportunity to investigate a research question of individual interest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Students have faculty advisor who can offer limited assistance with the paper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Familiarizes students with the independent research and writing skills expected at university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000" dirty="0" smtClean="0"/>
          </a:p>
        </p:txBody>
      </p:sp>
      <p:pic>
        <p:nvPicPr>
          <p:cNvPr id="17412" name="Picture 2" descr="J:\Strategic planning\communications\Images\Photos for calender\Possible photos for calendar\Possible photos for calendar\DSCF01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09800"/>
            <a:ext cx="2879725" cy="4068763"/>
          </a:xfrm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576263" y="63627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377A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 anchor="t"/>
          <a:lstStyle/>
          <a:p>
            <a:pPr fontAlgn="auto">
              <a:spcAft>
                <a:spcPts val="0"/>
              </a:spcAft>
              <a:defRPr/>
            </a:pPr>
            <a:r>
              <a:rPr lang="en-GB" sz="3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Core: </a:t>
            </a:r>
            <a:r>
              <a:rPr lang="en-GB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Creativity, Action, Service</a:t>
            </a:r>
            <a:endParaRPr lang="en-GB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sz="half" idx="4294967295"/>
          </p:nvPr>
        </p:nvSpPr>
        <p:spPr>
          <a:xfrm>
            <a:off x="228600" y="990600"/>
            <a:ext cx="5715000" cy="4114800"/>
          </a:xfrm>
        </p:spPr>
        <p:txBody>
          <a:bodyPr rtlCol="0">
            <a:normAutofit fontScale="92500"/>
          </a:bodyPr>
          <a:lstStyle/>
          <a:p>
            <a:pPr marL="0" indent="3175" fontAlgn="auto">
              <a:spcAft>
                <a:spcPts val="0"/>
              </a:spcAft>
              <a:buFontTx/>
              <a:buNone/>
              <a:defRPr/>
            </a:pPr>
            <a:r>
              <a:rPr lang="en-GB" sz="2800" b="1" dirty="0" smtClean="0"/>
              <a:t>All diploma candidates must complete a Creativity</a:t>
            </a:r>
            <a:r>
              <a:rPr lang="en-GB" sz="2800" b="1" dirty="0"/>
              <a:t>, </a:t>
            </a:r>
            <a:r>
              <a:rPr lang="en-GB" sz="2800" b="1" dirty="0" smtClean="0"/>
              <a:t>Action </a:t>
            </a:r>
            <a:r>
              <a:rPr lang="en-GB" sz="2800" b="1" dirty="0"/>
              <a:t>and </a:t>
            </a:r>
            <a:r>
              <a:rPr lang="en-GB" sz="2800" b="1" dirty="0" smtClean="0"/>
              <a:t>Service  (</a:t>
            </a:r>
            <a:r>
              <a:rPr lang="en-GB" sz="2800" b="1" dirty="0"/>
              <a:t>CAS):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Encourages </a:t>
            </a:r>
            <a:r>
              <a:rPr lang="en-GB" sz="2400" dirty="0"/>
              <a:t>students to be involved in artistic pursuits, sports and community service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Education </a:t>
            </a:r>
            <a:r>
              <a:rPr lang="en-GB" sz="2400" dirty="0"/>
              <a:t>outside the classroom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Development </a:t>
            </a:r>
            <a:r>
              <a:rPr lang="en-GB" sz="2400" dirty="0"/>
              <a:t>of the learner </a:t>
            </a:r>
            <a:r>
              <a:rPr lang="en-GB" sz="2400" dirty="0" smtClean="0"/>
              <a:t>profile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Not an ‘hour count’ but a series of reflections showing goal setting, leadership and personal growth</a:t>
            </a:r>
            <a:endParaRPr lang="en-GB" sz="2400" dirty="0"/>
          </a:p>
        </p:txBody>
      </p:sp>
      <p:pic>
        <p:nvPicPr>
          <p:cNvPr id="18436" name="Picture 1" descr="J:\Strategic planning\communications\Images\Photos for calender\Possible photos for calendar\Possible photos for calendar\sport foto 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51038"/>
            <a:ext cx="2913062" cy="4525962"/>
          </a:xfrm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576263" y="63627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377A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63562"/>
          </a:xfrm>
        </p:spPr>
        <p:txBody>
          <a:bodyPr anchor="t"/>
          <a:lstStyle/>
          <a:p>
            <a:pPr fontAlgn="auto">
              <a:spcAft>
                <a:spcPts val="0"/>
              </a:spcAft>
              <a:defRPr/>
            </a:pPr>
            <a:r>
              <a:rPr lang="en-GB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core: Theory of knowledge</a:t>
            </a:r>
            <a:endParaRPr lang="en-GB" sz="3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" y="990600"/>
            <a:ext cx="4648200" cy="5372100"/>
          </a:xfrm>
        </p:spPr>
        <p:txBody>
          <a:bodyPr rtlCol="0">
            <a:normAutofit/>
          </a:bodyPr>
          <a:lstStyle/>
          <a:p>
            <a:pPr marL="0" indent="3175" fontAlgn="auto">
              <a:spcAft>
                <a:spcPts val="0"/>
              </a:spcAft>
              <a:buFontTx/>
              <a:buNone/>
              <a:defRPr/>
            </a:pPr>
            <a:r>
              <a:rPr lang="en-GB" sz="2800" b="1" dirty="0" smtClean="0"/>
              <a:t>All candidates must successfully complete the TOK course:</a:t>
            </a:r>
            <a:endParaRPr lang="en-GB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How do we know? (Epistemology)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Explores </a:t>
            </a:r>
            <a:r>
              <a:rPr lang="en-GB" sz="2400" dirty="0"/>
              <a:t>the nature of knowledge across disciplines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Interdisciplinary</a:t>
            </a:r>
            <a:endParaRPr lang="en-GB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Encouraging </a:t>
            </a:r>
            <a:r>
              <a:rPr lang="en-GB" sz="2400" dirty="0"/>
              <a:t>an appreciation of other cultural perspectives</a:t>
            </a: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endParaRPr lang="en-GB" sz="3600" dirty="0"/>
          </a:p>
        </p:txBody>
      </p:sp>
      <p:pic>
        <p:nvPicPr>
          <p:cNvPr id="19460" name="Picture 1" descr="J:\Strategic planning\communications\Images\Photos for calender\Possible photos for calendar\Possible photos for calendar\IB student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57400"/>
            <a:ext cx="4035425" cy="3182938"/>
          </a:xfrm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576263" y="63627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377A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Baccalaureate</a:t>
            </a:r>
            <a:br>
              <a:rPr lang="en-US" dirty="0" smtClean="0"/>
            </a:br>
            <a:r>
              <a:rPr lang="en-US" dirty="0" smtClean="0"/>
              <a:t>Registration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Kenmore East’s New Adventure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 Knab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Studies teacher and department chair</a:t>
            </a:r>
          </a:p>
          <a:p>
            <a:r>
              <a:rPr lang="en-US" dirty="0" smtClean="0"/>
              <a:t>Teaches Regents, AP, and IB</a:t>
            </a:r>
          </a:p>
          <a:p>
            <a:r>
              <a:rPr lang="en-US" dirty="0" smtClean="0"/>
              <a:t>Theory of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24679"/>
              </a:gs>
              <a:gs pos="100000">
                <a:srgbClr val="00B5C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41987" name="Picture 9" descr="test#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25253" r="4248" b="49687"/>
          <a:stretch>
            <a:fillRect/>
          </a:stretch>
        </p:blipFill>
        <p:spPr bwMode="auto">
          <a:xfrm>
            <a:off x="11113" y="3560763"/>
            <a:ext cx="9124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048000"/>
            <a:ext cx="9144000" cy="1371600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sz="5400" b="1">
                <a:solidFill>
                  <a:schemeClr val="bg1"/>
                </a:solidFill>
                <a:latin typeface="Chalkboard"/>
              </a:rPr>
              <a:t>The IB Diploma Programme</a:t>
            </a:r>
            <a:endParaRPr lang="en-US" sz="5400" b="1">
              <a:solidFill>
                <a:schemeClr val="bg1"/>
              </a:solidFill>
            </a:endParaRPr>
          </a:p>
        </p:txBody>
      </p:sp>
      <p:pic>
        <p:nvPicPr>
          <p:cNvPr id="41989" name="Picture 10" descr="test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-9016" r="2783" b="76961"/>
          <a:stretch>
            <a:fillRect/>
          </a:stretch>
        </p:blipFill>
        <p:spPr bwMode="auto">
          <a:xfrm>
            <a:off x="0" y="4006850"/>
            <a:ext cx="9144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7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 IB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and University Recognition (pg. 4)</a:t>
            </a:r>
          </a:p>
          <a:p>
            <a:pPr lvl="1"/>
            <a:r>
              <a:rPr lang="en-US" dirty="0" smtClean="0"/>
              <a:t>SUNY Fredonia a new addition – 30 credits for the IB Diploma</a:t>
            </a:r>
          </a:p>
          <a:p>
            <a:r>
              <a:rPr lang="en-US" dirty="0" smtClean="0"/>
              <a:t>Kenmore East Academic Honesty Policy (pg. 23-27)</a:t>
            </a:r>
          </a:p>
          <a:p>
            <a:pPr lvl="1"/>
            <a:r>
              <a:rPr lang="en-US" dirty="0" smtClean="0"/>
              <a:t>Extremely important – </a:t>
            </a:r>
            <a:r>
              <a:rPr lang="en-US" b="1" dirty="0" smtClean="0"/>
              <a:t>Academic Malpractice</a:t>
            </a:r>
          </a:p>
          <a:p>
            <a:pPr lvl="2"/>
            <a:r>
              <a:rPr lang="en-US" b="1" dirty="0" smtClean="0"/>
              <a:t>Plagiarism</a:t>
            </a:r>
            <a:r>
              <a:rPr lang="en-US" dirty="0" smtClean="0"/>
              <a:t>: claiming the work of another as your own</a:t>
            </a:r>
            <a:endParaRPr lang="en-US" dirty="0"/>
          </a:p>
          <a:p>
            <a:pPr lvl="2"/>
            <a:r>
              <a:rPr lang="en-US" b="1" dirty="0" smtClean="0"/>
              <a:t>Collusion</a:t>
            </a:r>
            <a:r>
              <a:rPr lang="en-US" dirty="0" smtClean="0"/>
              <a:t>: supporting the malpractice of another</a:t>
            </a:r>
          </a:p>
          <a:p>
            <a:pPr lvl="2"/>
            <a:r>
              <a:rPr lang="en-US" b="1" dirty="0" smtClean="0"/>
              <a:t>Duplication of work</a:t>
            </a:r>
            <a:r>
              <a:rPr lang="en-US" dirty="0" smtClean="0"/>
              <a:t>: turning the same work in in more than one course</a:t>
            </a:r>
          </a:p>
          <a:p>
            <a:pPr lvl="1"/>
            <a:r>
              <a:rPr lang="en-US" dirty="0" smtClean="0"/>
              <a:t>Students subject to KE rules, until the IB declaration is signed, then it is an IB issue</a:t>
            </a:r>
          </a:p>
          <a:p>
            <a:r>
              <a:rPr lang="en-US" dirty="0" smtClean="0"/>
              <a:t>IB Regulations available on our web site </a:t>
            </a:r>
            <a:r>
              <a:rPr lang="en-US" b="1" dirty="0" smtClean="0"/>
              <a:t>General Regulations for Students and Parents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10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23</a:t>
            </a:r>
            <a:endParaRPr lang="en-US" dirty="0" smtClean="0"/>
          </a:p>
          <a:p>
            <a:r>
              <a:rPr lang="en-US" dirty="0" smtClean="0"/>
              <a:t>Registration	fee $</a:t>
            </a:r>
            <a:r>
              <a:rPr lang="en-US" dirty="0" smtClean="0"/>
              <a:t>168</a:t>
            </a:r>
            <a:endParaRPr lang="en-US" dirty="0" smtClean="0"/>
          </a:p>
          <a:p>
            <a:pPr lvl="1"/>
            <a:r>
              <a:rPr lang="en-US" dirty="0" smtClean="0"/>
              <a:t>Paid for by the district for all diploma candidates</a:t>
            </a:r>
          </a:p>
          <a:p>
            <a:r>
              <a:rPr lang="en-US" dirty="0" smtClean="0"/>
              <a:t>Course fee $</a:t>
            </a:r>
            <a:r>
              <a:rPr lang="en-US" dirty="0" smtClean="0"/>
              <a:t>116</a:t>
            </a:r>
            <a:endParaRPr lang="en-US" dirty="0" smtClean="0"/>
          </a:p>
          <a:p>
            <a:pPr lvl="1"/>
            <a:r>
              <a:rPr lang="en-US" dirty="0" smtClean="0"/>
              <a:t>An ‘exam’ fee for each class </a:t>
            </a:r>
          </a:p>
          <a:p>
            <a:pPr lvl="1"/>
            <a:r>
              <a:rPr lang="en-US" dirty="0" smtClean="0"/>
              <a:t>Similar to the AP exam fee</a:t>
            </a:r>
          </a:p>
          <a:p>
            <a:pPr lvl="1"/>
            <a:r>
              <a:rPr lang="en-US" dirty="0" smtClean="0"/>
              <a:t>Responsibility of the family</a:t>
            </a:r>
          </a:p>
          <a:p>
            <a:pPr lvl="1"/>
            <a:r>
              <a:rPr lang="en-US" dirty="0" smtClean="0"/>
              <a:t>6 @ $</a:t>
            </a:r>
            <a:r>
              <a:rPr lang="en-US" dirty="0" smtClean="0"/>
              <a:t>116 </a:t>
            </a:r>
            <a:r>
              <a:rPr lang="en-US" dirty="0" smtClean="0"/>
              <a:t>= $</a:t>
            </a:r>
            <a:r>
              <a:rPr lang="en-US" dirty="0" smtClean="0"/>
              <a:t>696</a:t>
            </a:r>
            <a:endParaRPr lang="en-US" dirty="0" smtClean="0"/>
          </a:p>
          <a:p>
            <a:r>
              <a:rPr lang="en-US" dirty="0" smtClean="0"/>
              <a:t>Course fees </a:t>
            </a:r>
            <a:r>
              <a:rPr lang="en-US" dirty="0" smtClean="0"/>
              <a:t>wil</a:t>
            </a:r>
            <a:r>
              <a:rPr lang="en-US" dirty="0"/>
              <a:t>l</a:t>
            </a:r>
            <a:r>
              <a:rPr lang="en-US" dirty="0" smtClean="0"/>
              <a:t> </a:t>
            </a:r>
            <a:r>
              <a:rPr lang="en-US" dirty="0" smtClean="0"/>
              <a:t>be paid for students on </a:t>
            </a:r>
            <a:r>
              <a:rPr lang="en-US" dirty="0" smtClean="0"/>
              <a:t>free or reduced </a:t>
            </a:r>
            <a:r>
              <a:rPr lang="en-US" dirty="0" smtClean="0"/>
              <a:t>lunch</a:t>
            </a:r>
          </a:p>
          <a:p>
            <a:r>
              <a:rPr lang="en-US" dirty="0" smtClean="0"/>
              <a:t>Savings Plan</a:t>
            </a:r>
            <a:endParaRPr lang="en-US" dirty="0"/>
          </a:p>
          <a:p>
            <a:pPr lvl="1"/>
            <a:r>
              <a:rPr lang="en-US" dirty="0" smtClean="0"/>
              <a:t>Fees due in September of senior year</a:t>
            </a:r>
          </a:p>
          <a:p>
            <a:pPr lvl="1"/>
            <a:r>
              <a:rPr lang="en-US" dirty="0" smtClean="0"/>
              <a:t>18 months @ </a:t>
            </a:r>
            <a:r>
              <a:rPr lang="en-US" dirty="0"/>
              <a:t>~</a:t>
            </a:r>
            <a:r>
              <a:rPr lang="en-US" dirty="0" smtClean="0"/>
              <a:t>$</a:t>
            </a:r>
            <a:r>
              <a:rPr lang="en-US" dirty="0" smtClean="0"/>
              <a:t>40</a:t>
            </a:r>
            <a:r>
              <a:rPr lang="en-US" dirty="0" smtClean="0"/>
              <a:t>/month </a:t>
            </a:r>
            <a:r>
              <a:rPr lang="en-US" dirty="0" smtClean="0"/>
              <a:t>would cover the fees</a:t>
            </a:r>
          </a:p>
        </p:txBody>
      </p:sp>
    </p:spTree>
    <p:extLst>
      <p:ext uri="{BB962C8B-B14F-4D97-AF65-F5344CB8AC3E}">
        <p14:creationId xmlns:p14="http://schemas.microsoft.com/office/powerpoint/2010/main" val="4175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79433"/>
              </p:ext>
            </p:extLst>
          </p:nvPr>
        </p:nvGraphicFramePr>
        <p:xfrm>
          <a:off x="215900" y="866775"/>
          <a:ext cx="8423275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3" imgW="9266280" imgH="6237791" progId="Word.Document.8">
                  <p:embed/>
                </p:oleObj>
              </mc:Choice>
              <mc:Fallback>
                <p:oleObj name="Document" r:id="rId3" imgW="9266280" imgH="62377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66775"/>
                        <a:ext cx="8423275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0"/>
            <a:ext cx="365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spc="300" dirty="0">
                <a:latin typeface="Perpetua" pitchFamily="18" charset="0"/>
              </a:rPr>
              <a:t>Kenmore East</a:t>
            </a:r>
          </a:p>
          <a:p>
            <a:pPr algn="ctr"/>
            <a:r>
              <a:rPr lang="en-US" sz="2400" b="1" dirty="0">
                <a:latin typeface="Perpetua" pitchFamily="18" charset="0"/>
              </a:rPr>
              <a:t>Pathway to an IB Diploma</a:t>
            </a:r>
          </a:p>
        </p:txBody>
      </p:sp>
    </p:spTree>
    <p:extLst>
      <p:ext uri="{BB962C8B-B14F-4D97-AF65-F5344CB8AC3E}">
        <p14:creationId xmlns:p14="http://schemas.microsoft.com/office/powerpoint/2010/main" val="115158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 and leaving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student dropping one or more classes in their senior year would no longer be a diploma </a:t>
            </a:r>
            <a:r>
              <a:rPr lang="en-US" dirty="0" smtClean="0"/>
              <a:t>candidate, hence responsible for his/her registration fee</a:t>
            </a:r>
          </a:p>
          <a:p>
            <a:r>
              <a:rPr lang="en-US" dirty="0" smtClean="0"/>
              <a:t>This student would not be paying for the course dropped</a:t>
            </a:r>
          </a:p>
          <a:p>
            <a:r>
              <a:rPr lang="en-US" dirty="0" smtClean="0"/>
              <a:t>However many courses dropped the fee will not be more than $624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5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Principles of Diploma Program</a:t>
            </a:r>
            <a:br>
              <a:rPr lang="en-US" sz="4000"/>
            </a:br>
            <a:r>
              <a:rPr lang="en-US" sz="2000"/>
              <a:t>from </a:t>
            </a:r>
            <a:r>
              <a:rPr lang="en-US" sz="2000" i="1"/>
              <a:t>The Diploma Program, From Principles to Practice</a:t>
            </a:r>
            <a:r>
              <a:rPr lang="en-US" sz="2000"/>
              <a:t>, IBO, 2009.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Learning how to learn</a:t>
            </a:r>
          </a:p>
          <a:p>
            <a:pPr lvl="1">
              <a:lnSpc>
                <a:spcPct val="90000"/>
              </a:lnSpc>
            </a:pPr>
            <a:r>
              <a:rPr lang="en-US" sz="2800" i="1" dirty="0"/>
              <a:t>To become lifelong independent learners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Access</a:t>
            </a:r>
          </a:p>
          <a:p>
            <a:pPr lvl="1">
              <a:lnSpc>
                <a:spcPct val="90000"/>
              </a:lnSpc>
            </a:pPr>
            <a:r>
              <a:rPr lang="en-US" sz="2800" i="1" dirty="0"/>
              <a:t>Students do not have to be geniuses, they need to try, work and think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Creative Teach Professionalism</a:t>
            </a:r>
          </a:p>
          <a:p>
            <a:pPr lvl="1">
              <a:lnSpc>
                <a:spcPct val="90000"/>
              </a:lnSpc>
            </a:pPr>
            <a:r>
              <a:rPr lang="en-US" sz="2800" i="1" dirty="0"/>
              <a:t>Outstanding, ongoing professional development for teachers</a:t>
            </a:r>
          </a:p>
        </p:txBody>
      </p:sp>
    </p:spTree>
    <p:extLst>
      <p:ext uri="{BB962C8B-B14F-4D97-AF65-F5344CB8AC3E}">
        <p14:creationId xmlns:p14="http://schemas.microsoft.com/office/powerpoint/2010/main" val="86687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Sophomore Course Selection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398128"/>
              </p:ext>
            </p:extLst>
          </p:nvPr>
        </p:nvGraphicFramePr>
        <p:xfrm>
          <a:off x="457200" y="1600200"/>
          <a:ext cx="76200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 English</a:t>
                      </a:r>
                      <a:r>
                        <a:rPr lang="en-US" baseline="0" dirty="0" smtClean="0"/>
                        <a:t> Language and Composition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Continue</a:t>
                      </a:r>
                      <a:r>
                        <a:rPr lang="en-US" baseline="0" dirty="0" smtClean="0"/>
                        <a:t> with Language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 Euro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Global 10 Regents</a:t>
                      </a:r>
                      <a:r>
                        <a:rPr lang="en-US" baseline="0" dirty="0" smtClean="0"/>
                        <a:t> or Honors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Biology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Regents</a:t>
                      </a:r>
                      <a:r>
                        <a:rPr lang="en-US" baseline="0" dirty="0" smtClean="0"/>
                        <a:t> or Honors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Algebra II/Trig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Geometry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Visual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Studio Art</a:t>
                      </a:r>
                      <a:r>
                        <a:rPr lang="en-US" baseline="0" dirty="0" smtClean="0"/>
                        <a:t> or Multimedia Studio</a:t>
                      </a:r>
                    </a:p>
                    <a:p>
                      <a:r>
                        <a:rPr lang="en-US" baseline="0" dirty="0" smtClean="0"/>
                        <a:t>Recommended: Drawing and Painting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Music Theory</a:t>
                      </a:r>
                      <a:r>
                        <a:rPr lang="en-US" baseline="0" dirty="0" smtClean="0"/>
                        <a:t> /AP Music (suggested)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3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410200" y="1905000"/>
            <a:ext cx="30480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  <a:latin typeface="Times New Roman" pitchFamily="18" charset="0"/>
              </a:rPr>
              <a:t> </a:t>
            </a:r>
          </a:p>
          <a:p>
            <a:endParaRPr lang="en-US" sz="11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1100" b="1" dirty="0">
                <a:latin typeface="Times New Roman" pitchFamily="18" charset="0"/>
              </a:rPr>
              <a:t>                </a:t>
            </a:r>
            <a:endParaRPr lang="en-US" b="1" dirty="0">
              <a:latin typeface="Times New Roman" pitchFamily="18" charset="0"/>
            </a:endParaRPr>
          </a:p>
          <a:p>
            <a:pPr eaLnBrk="0" hangingPunct="0"/>
            <a:r>
              <a:rPr lang="en-US" b="1" dirty="0">
                <a:latin typeface="Times New Roman" pitchFamily="18" charset="0"/>
              </a:rPr>
              <a:t>Students study one subject from each subject group. </a:t>
            </a:r>
          </a:p>
          <a:p>
            <a:pPr eaLnBrk="0" hangingPunct="0"/>
            <a:endParaRPr lang="en-US" b="1" dirty="0">
              <a:latin typeface="Times New Roman" pitchFamily="18" charset="0"/>
            </a:endParaRPr>
          </a:p>
          <a:p>
            <a:pPr eaLnBrk="0" hangingPunct="0"/>
            <a:r>
              <a:rPr lang="en-US" b="1" dirty="0">
                <a:latin typeface="Times New Roman" pitchFamily="18" charset="0"/>
              </a:rPr>
              <a:t>Three</a:t>
            </a:r>
            <a:r>
              <a:rPr lang="en-US" b="1" u="sng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subjects are studied at </a:t>
            </a:r>
            <a:r>
              <a:rPr lang="en-US" b="1" dirty="0">
                <a:solidFill>
                  <a:schemeClr val="hlink"/>
                </a:solidFill>
                <a:latin typeface="Times New Roman" pitchFamily="18" charset="0"/>
              </a:rPr>
              <a:t>“higher level”</a:t>
            </a:r>
            <a:r>
              <a:rPr lang="en-US" b="1" dirty="0">
                <a:latin typeface="Times New Roman" pitchFamily="18" charset="0"/>
              </a:rPr>
              <a:t> 240 Hours over two years</a:t>
            </a:r>
          </a:p>
          <a:p>
            <a:pPr eaLnBrk="0" hangingPunct="0"/>
            <a:endParaRPr lang="en-US" b="1" dirty="0">
              <a:latin typeface="Times New Roman" pitchFamily="18" charset="0"/>
            </a:endParaRPr>
          </a:p>
          <a:p>
            <a:pPr eaLnBrk="0" hangingPunct="0"/>
            <a:r>
              <a:rPr lang="en-US" b="1" dirty="0">
                <a:latin typeface="Times New Roman" pitchFamily="18" charset="0"/>
              </a:rPr>
              <a:t>Three subjects are studied at </a:t>
            </a:r>
            <a:r>
              <a:rPr lang="en-US" b="1" dirty="0">
                <a:solidFill>
                  <a:schemeClr val="hlink"/>
                </a:solidFill>
                <a:latin typeface="Times New Roman" pitchFamily="18" charset="0"/>
              </a:rPr>
              <a:t>“standard level”</a:t>
            </a:r>
            <a:r>
              <a:rPr lang="en-US" b="1" dirty="0">
                <a:latin typeface="Times New Roman" pitchFamily="18" charset="0"/>
              </a:rPr>
              <a:t> 150 hours over two years</a:t>
            </a:r>
          </a:p>
          <a:p>
            <a:pPr eaLnBrk="0" hangingPunct="0"/>
            <a:endParaRPr lang="en-US" b="1" dirty="0">
              <a:latin typeface="Times New Roman" pitchFamily="18" charset="0"/>
            </a:endParaRPr>
          </a:p>
          <a:p>
            <a:pPr eaLnBrk="0" hangingPunct="0"/>
            <a:endParaRPr lang="en-US" b="1" dirty="0">
              <a:latin typeface="Arial Unicode MS" pitchFamily="34" charset="-128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378599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600" b="1" spc="-1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 SUBJECT CURRICULUM</a:t>
            </a:r>
          </a:p>
        </p:txBody>
      </p:sp>
      <p:pic>
        <p:nvPicPr>
          <p:cNvPr id="20484" name="Picture 4" descr="IB new curriculum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1054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 Course Selection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20303"/>
              </p:ext>
            </p:extLst>
          </p:nvPr>
        </p:nvGraphicFramePr>
        <p:xfrm>
          <a:off x="609193" y="1143000"/>
          <a:ext cx="7316014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Document" r:id="rId3" imgW="5623869" imgH="5167581" progId="Word.Document.8">
                  <p:embed/>
                </p:oleObj>
              </mc:Choice>
              <mc:Fallback>
                <p:oleObj name="Document" r:id="rId3" imgW="5623869" imgH="516758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193" y="1143000"/>
                        <a:ext cx="7316014" cy="670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3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4021"/>
              </p:ext>
            </p:extLst>
          </p:nvPr>
        </p:nvGraphicFramePr>
        <p:xfrm>
          <a:off x="533400" y="1295400"/>
          <a:ext cx="7543800" cy="478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Patrick Heyden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Welcome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Dave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Coates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IB and college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Paul Lasch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IB 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Chris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Knab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TOK presentation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Denis</a:t>
                      </a:r>
                      <a:r>
                        <a:rPr lang="en-US" b="1" baseline="0" dirty="0" smtClean="0"/>
                        <a:t>e </a:t>
                      </a:r>
                      <a:r>
                        <a:rPr lang="en-US" b="1" baseline="0" dirty="0" err="1" smtClean="0"/>
                        <a:t>Carr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 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157359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Crosby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Perspective from an IB</a:t>
                      </a:r>
                      <a:r>
                        <a:rPr lang="en-US" baseline="0" dirty="0" smtClean="0"/>
                        <a:t> Senior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302549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Jenna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Papaj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</a:t>
                      </a:r>
                      <a:r>
                        <a:rPr lang="en-US" baseline="0" dirty="0" smtClean="0"/>
                        <a:t> perspective from an IB Senior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687370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Paul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Lasch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Registration Materials and Procedures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54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Alumni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Testimonials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766109"/>
                  </a:ext>
                </a:extLst>
              </a:tr>
              <a:tr h="5136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Refreshments and Mixing: </a:t>
                      </a:r>
                    </a:p>
                    <a:p>
                      <a:pPr algn="ctr"/>
                      <a:r>
                        <a:rPr lang="en-US" sz="1800" dirty="0" smtClean="0"/>
                        <a:t>Current IB students and teachers, new students and parents, etc.	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01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86200"/>
            <a:ext cx="7659687" cy="1168400"/>
          </a:xfrm>
        </p:spPr>
        <p:txBody>
          <a:bodyPr/>
          <a:lstStyle/>
          <a:p>
            <a:r>
              <a:rPr lang="en-US" dirty="0"/>
              <a:t>How are IB students scheduled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carefully…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868802"/>
              </p:ext>
            </p:extLst>
          </p:nvPr>
        </p:nvGraphicFramePr>
        <p:xfrm>
          <a:off x="76201" y="1524000"/>
          <a:ext cx="8153397" cy="44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848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BIOLOGY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1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ELECTIVE/</a:t>
                      </a:r>
                    </a:p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ELECTIVE/</a:t>
                      </a:r>
                    </a:p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ELECTIVE/</a:t>
                      </a:r>
                    </a:p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ELECTIVE/</a:t>
                      </a:r>
                    </a:p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ELECTIVE/</a:t>
                      </a:r>
                    </a:p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ELECTIVE/</a:t>
                      </a:r>
                    </a:p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 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IB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993459"/>
              </p:ext>
            </p:extLst>
          </p:nvPr>
        </p:nvGraphicFramePr>
        <p:xfrm>
          <a:off x="457201" y="1481138"/>
          <a:ext cx="7772401" cy="469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106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ES&amp;S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ES&amp;S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ES&amp;S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IB Schedule </a:t>
            </a:r>
            <a:br>
              <a:rPr lang="en-US" dirty="0" smtClean="0"/>
            </a:br>
            <a:r>
              <a:rPr lang="en-US" dirty="0" smtClean="0"/>
              <a:t>w/Music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093530"/>
              </p:ext>
            </p:extLst>
          </p:nvPr>
        </p:nvGraphicFramePr>
        <p:xfrm>
          <a:off x="457201" y="1481138"/>
          <a:ext cx="7619997" cy="461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533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ES&amp;S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ES&amp;S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ES&amp;S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STUDY HALL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STUDY HALL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STUDY HALL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TOK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STUDY HALL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ENSEMBLE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STUDY HALL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IB Schedule </a:t>
            </a:r>
            <a:br>
              <a:rPr lang="en-US" dirty="0" smtClean="0"/>
            </a:br>
            <a:r>
              <a:rPr lang="en-US" dirty="0" smtClean="0"/>
              <a:t>w/ Music and AM 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Parent and student need to complete and sign </a:t>
            </a:r>
            <a:endParaRPr lang="en-US" sz="2800" dirty="0"/>
          </a:p>
          <a:p>
            <a:pPr lvl="1"/>
            <a:r>
              <a:rPr lang="en-US" sz="2800" dirty="0" smtClean="0"/>
              <a:t>IB Course Selection Worksheet</a:t>
            </a:r>
          </a:p>
          <a:p>
            <a:pPr lvl="1"/>
            <a:r>
              <a:rPr lang="en-US" sz="2800" dirty="0" smtClean="0"/>
              <a:t>IB Registration Checklist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22444" r="49749" b="6889"/>
          <a:stretch/>
        </p:blipFill>
        <p:spPr bwMode="auto">
          <a:xfrm>
            <a:off x="1143000" y="3200400"/>
            <a:ext cx="2511066" cy="318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21688" r="49254" b="5479"/>
          <a:stretch/>
        </p:blipFill>
        <p:spPr bwMode="auto">
          <a:xfrm>
            <a:off x="4607412" y="3200400"/>
            <a:ext cx="2458823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327660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 Registration </a:t>
            </a:r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sign </a:t>
            </a:r>
            <a:r>
              <a:rPr lang="en-US" sz="2400" dirty="0"/>
              <a:t>and </a:t>
            </a:r>
            <a:r>
              <a:rPr lang="en-US" sz="2400" dirty="0" smtClean="0"/>
              <a:t>return </a:t>
            </a:r>
            <a:r>
              <a:rPr lang="en-US" sz="2400" dirty="0"/>
              <a:t>course selection </a:t>
            </a:r>
            <a:r>
              <a:rPr lang="en-US" sz="2400" dirty="0" smtClean="0"/>
              <a:t>worksheet and the registration checklist </a:t>
            </a:r>
            <a:r>
              <a:rPr lang="en-US" sz="2400" dirty="0"/>
              <a:t>to DP coordinator (Mr. Lasch)</a:t>
            </a:r>
            <a:endParaRPr lang="en-US" sz="2000" dirty="0"/>
          </a:p>
          <a:p>
            <a:pPr lvl="0"/>
            <a:r>
              <a:rPr lang="en-US" sz="2400" dirty="0" smtClean="0"/>
              <a:t>receive </a:t>
            </a:r>
            <a:r>
              <a:rPr lang="en-US" sz="2400" dirty="0"/>
              <a:t>the Kenmore East IB Handbook which includes the school academic honesty </a:t>
            </a:r>
            <a:r>
              <a:rPr lang="en-US" sz="2400" dirty="0" smtClean="0"/>
              <a:t>policy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92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 Registration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In addition, I </a:t>
            </a:r>
            <a:r>
              <a:rPr lang="en-US" dirty="0" smtClean="0"/>
              <a:t>understand to </a:t>
            </a:r>
            <a:r>
              <a:rPr lang="en-US" dirty="0"/>
              <a:t>earn an IB diploma my student needs to do all of the following: </a:t>
            </a:r>
          </a:p>
          <a:p>
            <a:r>
              <a:rPr lang="en-US" dirty="0"/>
              <a:t>earn passing grades in each IB class on the IB created </a:t>
            </a:r>
            <a:r>
              <a:rPr lang="en-US" b="1" dirty="0"/>
              <a:t>internal</a:t>
            </a:r>
            <a:r>
              <a:rPr lang="en-US" dirty="0"/>
              <a:t> and </a:t>
            </a:r>
            <a:r>
              <a:rPr lang="en-US" b="1" dirty="0"/>
              <a:t>external</a:t>
            </a:r>
            <a:r>
              <a:rPr lang="en-US" dirty="0"/>
              <a:t> </a:t>
            </a:r>
            <a:r>
              <a:rPr lang="en-US" b="1" dirty="0"/>
              <a:t>assessments</a:t>
            </a:r>
            <a:r>
              <a:rPr lang="en-US" dirty="0"/>
              <a:t> (specific explanation of scores needed can be found in the “General IB Regulations” document on our website)</a:t>
            </a:r>
          </a:p>
          <a:p>
            <a:r>
              <a:rPr lang="en-US" dirty="0"/>
              <a:t>complete </a:t>
            </a:r>
            <a:r>
              <a:rPr lang="en-US" b="1" dirty="0"/>
              <a:t>CAS</a:t>
            </a:r>
            <a:r>
              <a:rPr lang="en-US" dirty="0"/>
              <a:t> (Creativity, Action, Service) requirements </a:t>
            </a:r>
          </a:p>
          <a:p>
            <a:r>
              <a:rPr lang="en-US" dirty="0"/>
              <a:t>achieve a passing grade on the </a:t>
            </a:r>
            <a:r>
              <a:rPr lang="en-US" b="1" dirty="0"/>
              <a:t>extended essay </a:t>
            </a:r>
            <a:r>
              <a:rPr lang="en-US" dirty="0"/>
              <a:t>and in the </a:t>
            </a:r>
            <a:r>
              <a:rPr lang="en-US" b="1" dirty="0"/>
              <a:t>TOK</a:t>
            </a:r>
            <a:r>
              <a:rPr lang="en-US" dirty="0"/>
              <a:t> class</a:t>
            </a:r>
          </a:p>
          <a:p>
            <a:r>
              <a:rPr lang="en-US" dirty="0" smtClean="0"/>
              <a:t>my </a:t>
            </a:r>
            <a:r>
              <a:rPr lang="en-US" dirty="0"/>
              <a:t>student must sit for all IB assessments and complete all internal assessments involved in each course</a:t>
            </a:r>
          </a:p>
          <a:p>
            <a:r>
              <a:rPr lang="en-US" dirty="0" smtClean="0"/>
              <a:t>each family will be responsible for the exam </a:t>
            </a:r>
            <a:r>
              <a:rPr lang="en-US" b="1" dirty="0" smtClean="0"/>
              <a:t>fees</a:t>
            </a:r>
            <a:r>
              <a:rPr lang="en-US" dirty="0" smtClean="0"/>
              <a:t> for each course, approximately $</a:t>
            </a:r>
            <a:r>
              <a:rPr lang="en-US" dirty="0" smtClean="0"/>
              <a:t>696 </a:t>
            </a:r>
            <a:r>
              <a:rPr lang="en-US" dirty="0" smtClean="0"/>
              <a:t>($</a:t>
            </a:r>
            <a:r>
              <a:rPr lang="en-US" dirty="0" smtClean="0"/>
              <a:t>116/course </a:t>
            </a:r>
            <a:r>
              <a:rPr lang="en-US" dirty="0" smtClean="0"/>
              <a:t>x 6 courses) though federal funding may be available for students on free and reduced lunch</a:t>
            </a:r>
          </a:p>
          <a:p>
            <a:r>
              <a:rPr lang="en-US" dirty="0" smtClean="0"/>
              <a:t>I </a:t>
            </a:r>
            <a:r>
              <a:rPr lang="en-US" dirty="0"/>
              <a:t>am agreeing to abide by the International Baccalaureate rules and regulations outlined in the </a:t>
            </a:r>
            <a:r>
              <a:rPr lang="en-US" b="1" dirty="0"/>
              <a:t>“General </a:t>
            </a:r>
            <a:r>
              <a:rPr lang="en-US" b="1" dirty="0" smtClean="0"/>
              <a:t>Regulations for Parents and Student”</a:t>
            </a:r>
            <a:r>
              <a:rPr lang="en-US" dirty="0" smtClean="0"/>
              <a:t> </a:t>
            </a:r>
            <a:r>
              <a:rPr lang="en-US" dirty="0"/>
              <a:t>document on the KE IB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1417638"/>
          </a:xfrm>
        </p:spPr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Kenmore East High School</a:t>
            </a:r>
            <a:b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International Baccalaureate Diploma Programme Personnel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Robin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Zymroz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</a:rPr>
              <a:t>Assistant Superintendent for Curriculum and Instruction</a:t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Patrick Heyden</a:t>
            </a:r>
            <a:r>
              <a:rPr lang="en-US" sz="2000" b="1" dirty="0" smtClean="0">
                <a:latin typeface="Times New Roman" pitchFamily="18" charset="0"/>
              </a:rPr>
              <a:t>, Head of </a:t>
            </a:r>
            <a:r>
              <a:rPr lang="en-US" sz="2000" b="1" dirty="0" smtClean="0">
                <a:latin typeface="Times New Roman" pitchFamily="18" charset="0"/>
              </a:rPr>
              <a:t>School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Paul Lasch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</a:rPr>
              <a:t>programme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coordinator</a:t>
            </a:r>
            <a:endParaRPr lang="en-US" sz="2000" b="1" dirty="0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514600"/>
            <a:ext cx="4191000" cy="26670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Paul Lasch</a:t>
            </a:r>
            <a:r>
              <a:rPr lang="en-US" sz="2000" b="1" dirty="0" smtClean="0">
                <a:latin typeface="Times New Roman" pitchFamily="18" charset="0"/>
              </a:rPr>
              <a:t>, English A1 HL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Jeff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Diegelman</a:t>
            </a:r>
            <a:r>
              <a:rPr lang="en-US" sz="2000" b="1" dirty="0" smtClean="0">
                <a:latin typeface="Times New Roman" pitchFamily="18" charset="0"/>
              </a:rPr>
              <a:t>, English A1 HL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Eileen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Sauret</a:t>
            </a:r>
            <a:r>
              <a:rPr lang="en-US" sz="2000" b="1" dirty="0" smtClean="0">
                <a:latin typeface="Times New Roman" pitchFamily="18" charset="0"/>
              </a:rPr>
              <a:t>, French B SL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Peggy Lucero </a:t>
            </a:r>
            <a:r>
              <a:rPr lang="en-US" sz="2000" b="1" dirty="0" smtClean="0">
                <a:latin typeface="Times New Roman" pitchFamily="18" charset="0"/>
              </a:rPr>
              <a:t>, German B SL</a:t>
            </a:r>
          </a:p>
          <a:p>
            <a:pPr eaLnBrk="1" hangingPunct="1"/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Ivette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Padin</a:t>
            </a:r>
            <a:r>
              <a:rPr lang="en-US" sz="2000" b="1" dirty="0" smtClean="0">
                <a:latin typeface="Times New Roman" pitchFamily="18" charset="0"/>
              </a:rPr>
              <a:t>, Spanish B SL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Michael Ray</a:t>
            </a:r>
            <a:r>
              <a:rPr lang="en-US" sz="2000" b="1" dirty="0" smtClean="0">
                <a:latin typeface="Times New Roman" pitchFamily="18" charset="0"/>
              </a:rPr>
              <a:t>, History HL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Karen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Machniak</a:t>
            </a:r>
            <a:r>
              <a:rPr lang="en-US" sz="2000" b="1" dirty="0" smtClean="0">
                <a:latin typeface="Times New Roman" pitchFamily="18" charset="0"/>
              </a:rPr>
              <a:t>, History HL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Alex Perry</a:t>
            </a:r>
            <a:r>
              <a:rPr lang="en-US" sz="2000" b="1" dirty="0" smtClean="0">
                <a:latin typeface="Times New Roman" pitchFamily="18" charset="0"/>
              </a:rPr>
              <a:t>, Economics SL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Bob O’Connor</a:t>
            </a:r>
            <a:r>
              <a:rPr lang="en-US" sz="2000" b="1" dirty="0" smtClean="0">
                <a:latin typeface="Times New Roman" pitchFamily="18" charset="0"/>
              </a:rPr>
              <a:t>, Biology </a:t>
            </a:r>
            <a:r>
              <a:rPr lang="en-US" sz="2000" b="1" dirty="0" smtClean="0">
                <a:latin typeface="Times New Roman" pitchFamily="18" charset="0"/>
              </a:rPr>
              <a:t>HL</a:t>
            </a:r>
          </a:p>
          <a:p>
            <a:pPr eaLnBrk="1" hangingPunct="1"/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Dr. Dan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</a:rPr>
              <a:t>Yox</a:t>
            </a:r>
            <a:r>
              <a:rPr lang="en-US" sz="2000" b="1" dirty="0" smtClean="0">
                <a:latin typeface="Times New Roman" pitchFamily="18" charset="0"/>
              </a:rPr>
              <a:t>, Physics SL</a:t>
            </a:r>
            <a:endParaRPr lang="en-US" sz="2000" b="1" dirty="0" smtClean="0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2514600"/>
            <a:ext cx="4267200" cy="26670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Ralph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Critelli</a:t>
            </a:r>
            <a:r>
              <a:rPr lang="en-US" sz="2000" b="1" dirty="0" smtClean="0">
                <a:latin typeface="Times New Roman" pitchFamily="18" charset="0"/>
              </a:rPr>
              <a:t>, Environmental Systems and Societies SL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Jeff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Orlowski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</a:rPr>
              <a:t> Math Studies SL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Dan Gustafson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</a:rPr>
              <a:t>Math SL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Richard Scaduto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</a:rPr>
              <a:t>Visual Arts SL/HL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Mike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Ihde</a:t>
            </a:r>
            <a:r>
              <a:rPr lang="en-US" sz="1400" b="1" dirty="0" smtClean="0">
                <a:latin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</a:rPr>
              <a:t>Music SL/HL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Christopher Knab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</a:rPr>
              <a:t>ToK</a:t>
            </a:r>
            <a:endParaRPr lang="en-US" sz="2000" b="1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Denise Carr</a:t>
            </a:r>
            <a:r>
              <a:rPr lang="en-US" sz="2000" b="1" dirty="0" smtClean="0">
                <a:latin typeface="Times New Roman" pitchFamily="18" charset="0"/>
              </a:rPr>
              <a:t>, CAS coordinator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Jeff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iss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EE coordinator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6096000"/>
            <a:ext cx="8229600" cy="1096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John Vogt</a:t>
            </a:r>
            <a:r>
              <a:rPr lang="en-US" sz="2000" b="1" dirty="0" smtClean="0">
                <a:latin typeface="Times New Roman" pitchFamily="18" charset="0"/>
              </a:rPr>
              <a:t>, guidance liaison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Amy Young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</a:rPr>
              <a:t>library liaison</a:t>
            </a:r>
          </a:p>
        </p:txBody>
      </p:sp>
    </p:spTree>
    <p:extLst>
      <p:ext uri="{BB962C8B-B14F-4D97-AF65-F5344CB8AC3E}">
        <p14:creationId xmlns:p14="http://schemas.microsoft.com/office/powerpoint/2010/main" val="18647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IB World Student Conference 2017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Rochester, NY</a:t>
            </a:r>
          </a:p>
          <a:p>
            <a:r>
              <a:rPr lang="en-US" sz="2000" dirty="0" smtClean="0"/>
              <a:t>University of Rochester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76200"/>
            <a:ext cx="7010400" cy="53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0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077" name="Picture 3" descr="G-#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26666" r="13542" b="25833"/>
          <a:stretch>
            <a:fillRect/>
          </a:stretch>
        </p:blipFill>
        <p:spPr bwMode="auto">
          <a:xfrm rot="-376542">
            <a:off x="1828800" y="228600"/>
            <a:ext cx="55626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1588" y="5721350"/>
            <a:ext cx="9144000" cy="1143000"/>
          </a:xfrm>
          <a:prstGeom prst="rect">
            <a:avLst/>
          </a:prstGeom>
          <a:solidFill>
            <a:srgbClr val="173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079" name="Picture 8" descr="IBO-PP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6045200"/>
            <a:ext cx="2209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 Mission Statement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077200" cy="51816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sz="2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High quality international education for a better world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2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International Baccalaureate aims to develop inquiring, knowledgeable and caring young people who help to create a better and more peaceful world through intercultural understanding and respect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To this end the organization works with schools, governments and international organizations to develop challenging programmes of international education and rigorous assessment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These programmes encourage students across the world to become active, compassionate and lifelong learners who understand that </a:t>
            </a:r>
            <a:r>
              <a:rPr lang="en-GB" sz="2400" b="1" i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other people, with their differences, can also be right.</a:t>
            </a:r>
            <a:r>
              <a:rPr lang="en-US" sz="2400" b="1" i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3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24679"/>
              </a:gs>
              <a:gs pos="100000">
                <a:srgbClr val="00B5C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7891" name="Picture 9" descr="test#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25253" r="4248" b="49687"/>
          <a:stretch>
            <a:fillRect/>
          </a:stretch>
        </p:blipFill>
        <p:spPr bwMode="auto">
          <a:xfrm>
            <a:off x="11113" y="3560763"/>
            <a:ext cx="9124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819400"/>
            <a:ext cx="91440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 b="1">
                <a:solidFill>
                  <a:schemeClr val="bg1"/>
                </a:solidFill>
                <a:latin typeface="Chalkboard"/>
              </a:rPr>
              <a:t>IB Learner Profile</a:t>
            </a:r>
          </a:p>
        </p:txBody>
      </p:sp>
      <p:pic>
        <p:nvPicPr>
          <p:cNvPr id="37893" name="Picture 10" descr="test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-9016" r="2783" b="76961"/>
          <a:stretch>
            <a:fillRect/>
          </a:stretch>
        </p:blipFill>
        <p:spPr bwMode="auto">
          <a:xfrm>
            <a:off x="0" y="4006850"/>
            <a:ext cx="9144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3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 txBox="1">
            <a:spLocks noGrp="1"/>
          </p:cNvSpPr>
          <p:nvPr/>
        </p:nvSpPr>
        <p:spPr bwMode="auto">
          <a:xfrm>
            <a:off x="576263" y="63627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000">
                <a:solidFill>
                  <a:srgbClr val="377AFF"/>
                </a:solidFill>
                <a:cs typeface="Arial" pitchFamily="34" charset="0"/>
              </a:rPr>
              <a:t>Page </a:t>
            </a:r>
            <a:fld id="{ED556A85-7818-4C95-8312-23C33ED869E5}" type="slidenum">
              <a:rPr lang="en-GB" sz="1000">
                <a:solidFill>
                  <a:srgbClr val="377AFF"/>
                </a:solidFill>
                <a:cs typeface="Arial" pitchFamily="34" charset="0"/>
              </a:rPr>
              <a:pPr/>
              <a:t>7</a:t>
            </a:fld>
            <a:endParaRPr lang="en-GB" sz="1000">
              <a:solidFill>
                <a:srgbClr val="377AFF"/>
              </a:solidFill>
              <a:cs typeface="Arial" pitchFamily="34" charset="0"/>
            </a:endParaRPr>
          </a:p>
        </p:txBody>
      </p:sp>
      <p:sp>
        <p:nvSpPr>
          <p:cNvPr id="22530" name="Rectangle 1027"/>
          <p:cNvSpPr txBox="1">
            <a:spLocks noChangeArrowheads="1"/>
          </p:cNvSpPr>
          <p:nvPr/>
        </p:nvSpPr>
        <p:spPr bwMode="auto">
          <a:xfrm>
            <a:off x="609600" y="457200"/>
            <a:ext cx="80184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800" b="1">
                <a:solidFill>
                  <a:schemeClr val="accent1"/>
                </a:solidFill>
                <a:cs typeface="Arial" pitchFamily="34" charset="0"/>
              </a:rPr>
              <a:t>Programmes :</a:t>
            </a:r>
            <a:r>
              <a:rPr lang="en-GB" sz="2800" b="1">
                <a:solidFill>
                  <a:srgbClr val="0041C4"/>
                </a:solidFill>
                <a:cs typeface="Arial" pitchFamily="34" charset="0"/>
              </a:rPr>
              <a:t> What is the Learner Profile?</a:t>
            </a:r>
            <a:r>
              <a:rPr lang="en-GB" sz="3200" b="1">
                <a:solidFill>
                  <a:srgbClr val="0041C4"/>
                </a:solidFill>
                <a:cs typeface="Arial" pitchFamily="34" charset="0"/>
              </a:rPr>
              <a:t/>
            </a:r>
            <a:br>
              <a:rPr lang="en-GB" sz="3200" b="1">
                <a:solidFill>
                  <a:srgbClr val="0041C4"/>
                </a:solidFill>
                <a:cs typeface="Arial" pitchFamily="34" charset="0"/>
              </a:rPr>
            </a:br>
            <a:r>
              <a:rPr lang="en-GB" sz="1800" i="1">
                <a:solidFill>
                  <a:srgbClr val="0041C4"/>
                </a:solidFill>
                <a:cs typeface="Arial" pitchFamily="34" charset="0"/>
              </a:rPr>
              <a:t>It’s the IB mission statement translated into a set of learning outcomes for the 21</a:t>
            </a:r>
            <a:r>
              <a:rPr lang="en-GB" sz="1800" i="1" baseline="30000">
                <a:solidFill>
                  <a:srgbClr val="0041C4"/>
                </a:solidFill>
                <a:cs typeface="Arial" pitchFamily="34" charset="0"/>
              </a:rPr>
              <a:t>st</a:t>
            </a:r>
            <a:r>
              <a:rPr lang="en-GB" sz="1800" i="1">
                <a:solidFill>
                  <a:srgbClr val="0041C4"/>
                </a:solidFill>
                <a:cs typeface="Arial" pitchFamily="34" charset="0"/>
              </a:rPr>
              <a:t> century.</a:t>
            </a:r>
          </a:p>
        </p:txBody>
      </p:sp>
      <p:sp>
        <p:nvSpPr>
          <p:cNvPr id="29700" name="Rectangle 1031"/>
          <p:cNvSpPr>
            <a:spLocks noChangeArrowheads="1"/>
          </p:cNvSpPr>
          <p:nvPr/>
        </p:nvSpPr>
        <p:spPr bwMode="auto">
          <a:xfrm>
            <a:off x="628650" y="4973638"/>
            <a:ext cx="45339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3" rIns="91429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>
                <a:cs typeface="Arial" pitchFamily="34" charset="0"/>
              </a:rPr>
              <a:t>The attributes of the learner profile express the values inherent to the IB continuum of international education: these are values that should infuse all elements of the three programmes and, therefore, the culture and ethos of all IB World Schools. </a:t>
            </a:r>
          </a:p>
          <a:p>
            <a:pPr>
              <a:spcBef>
                <a:spcPct val="50000"/>
              </a:spcBef>
            </a:pPr>
            <a:r>
              <a:rPr lang="en-GB" sz="1100">
                <a:cs typeface="Arial" pitchFamily="34" charset="0"/>
              </a:rPr>
              <a:t>IB programmes promote the education of the whole person, emphasizing intellectual, personal, emotional and social growth through all domains of knowledge. </a:t>
            </a:r>
          </a:p>
        </p:txBody>
      </p:sp>
      <p:sp>
        <p:nvSpPr>
          <p:cNvPr id="29701" name="Rectangle 1034"/>
          <p:cNvSpPr>
            <a:spLocks noChangeArrowheads="1"/>
          </p:cNvSpPr>
          <p:nvPr/>
        </p:nvSpPr>
        <p:spPr bwMode="auto">
          <a:xfrm>
            <a:off x="5751513" y="1741488"/>
            <a:ext cx="2935287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3" rIns="91429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cs typeface="Arial" pitchFamily="34" charset="0"/>
              </a:rPr>
              <a:t>IB learners strive to be: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Inquirers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Knowledgeable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Thinkers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Communicators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Principled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Open-minded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Caring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Risk-takers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Balanced</a:t>
            </a:r>
          </a:p>
          <a:p>
            <a:pPr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Reflective</a:t>
            </a:r>
          </a:p>
        </p:txBody>
      </p:sp>
      <p:pic>
        <p:nvPicPr>
          <p:cNvPr id="5" name="Picture 1036" descr="C:\temp\Tsunami 2\IBO AISB Sri Lanka trip 05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1804988"/>
            <a:ext cx="4543425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376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tudents with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5718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DIPLOMA 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 AT A GLANCE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438400"/>
            <a:ext cx="4114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a </a:t>
            </a:r>
            <a:r>
              <a:rPr lang="en-US" sz="1600" b="1" dirty="0"/>
              <a:t>CHALLENGING TWO-YEAR CURRICULUM</a:t>
            </a:r>
            <a:r>
              <a:rPr lang="en-US" sz="1600" dirty="0"/>
              <a:t> for motivated college-bound students in the junior and senior year of high school,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that leads to a </a:t>
            </a:r>
            <a:r>
              <a:rPr lang="en-US" sz="1600" b="1" dirty="0"/>
              <a:t>SPECIAL DIPLOMA</a:t>
            </a:r>
            <a:r>
              <a:rPr lang="en-US" sz="1600" dirty="0"/>
              <a:t>, in addition to your New York State diploma,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can open </a:t>
            </a:r>
            <a:r>
              <a:rPr lang="en-US" sz="1600" b="1" dirty="0"/>
              <a:t>OPPORTUNITIES</a:t>
            </a:r>
            <a:r>
              <a:rPr lang="en-US" sz="1600" dirty="0"/>
              <a:t> for: acceptance in highly selective colleges college credit and advanced placement (as much as a full year!) scholarships,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and combines </a:t>
            </a:r>
            <a:r>
              <a:rPr lang="en-US" sz="1600" b="1" dirty="0"/>
              <a:t>RIGOROUS ACADEMICS</a:t>
            </a:r>
            <a:r>
              <a:rPr lang="en-US" sz="1600" dirty="0"/>
              <a:t> with </a:t>
            </a:r>
            <a:r>
              <a:rPr lang="en-US" sz="1600" b="1" dirty="0"/>
              <a:t>ACTIVITIES</a:t>
            </a:r>
            <a:r>
              <a:rPr lang="en-US" sz="1600" dirty="0"/>
              <a:t> in sports, the arts, and community service.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/>
              <a:t>WHAT IS THE INTERNATIONAL BACCALAUREATE DIPLOMA PROGRAMME?</a:t>
            </a:r>
            <a:r>
              <a:rPr lang="en-US" sz="1400" b="1"/>
              <a:t> 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065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503"/>
            <a:ext cx="8226425" cy="1138237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Myriad Pro" pitchFamily="34" charset="0"/>
              </a:rPr>
              <a:t>Number of Diploma Program Schools</a:t>
            </a:r>
          </a:p>
        </p:txBody>
      </p:sp>
      <p:grpSp>
        <p:nvGrpSpPr>
          <p:cNvPr id="5123" name="Group 1027"/>
          <p:cNvGrpSpPr>
            <a:grpSpLocks/>
          </p:cNvGrpSpPr>
          <p:nvPr/>
        </p:nvGrpSpPr>
        <p:grpSpPr bwMode="auto">
          <a:xfrm>
            <a:off x="0" y="848027"/>
            <a:ext cx="8189865" cy="4605409"/>
            <a:chOff x="120" y="657"/>
            <a:chExt cx="5670" cy="3135"/>
          </a:xfrm>
        </p:grpSpPr>
        <p:pic>
          <p:nvPicPr>
            <p:cNvPr id="5125" name="Picture 1028" descr="color m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6206" r="8333" b="14549"/>
            <a:stretch>
              <a:fillRect/>
            </a:stretch>
          </p:blipFill>
          <p:spPr bwMode="auto">
            <a:xfrm>
              <a:off x="408" y="794"/>
              <a:ext cx="5040" cy="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1029"/>
            <p:cNvSpPr txBox="1">
              <a:spLocks noChangeArrowheads="1"/>
            </p:cNvSpPr>
            <p:nvPr/>
          </p:nvSpPr>
          <p:spPr bwMode="auto">
            <a:xfrm>
              <a:off x="120" y="842"/>
              <a:ext cx="1488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  <a:t>IB Americas</a:t>
              </a:r>
              <a:br>
                <a:rPr lang="en-US" sz="1500" b="1" dirty="0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</a:br>
              <a:r>
                <a:rPr lang="en-US" sz="1500" b="1" dirty="0" smtClean="0">
                  <a:solidFill>
                    <a:srgbClr val="0070C0"/>
                  </a:solidFill>
                  <a:latin typeface="Myriad Web" pitchFamily="34" charset="0"/>
                  <a:ea typeface="ＭＳ Ｐゴシック" pitchFamily="-16" charset="-128"/>
                </a:rPr>
                <a:t>1664</a:t>
              </a:r>
              <a:endParaRPr lang="en-US" sz="1500" b="1" dirty="0">
                <a:solidFill>
                  <a:srgbClr val="0070C0"/>
                </a:solidFill>
                <a:latin typeface="Myriad Web" pitchFamily="34" charset="0"/>
                <a:ea typeface="ＭＳ Ｐゴシック" pitchFamily="-16" charset="-128"/>
              </a:endParaRPr>
            </a:p>
          </p:txBody>
        </p:sp>
        <p:sp>
          <p:nvSpPr>
            <p:cNvPr id="5127" name="Text Box 1030"/>
            <p:cNvSpPr txBox="1">
              <a:spLocks noChangeArrowheads="1"/>
            </p:cNvSpPr>
            <p:nvPr/>
          </p:nvSpPr>
          <p:spPr bwMode="auto">
            <a:xfrm>
              <a:off x="360" y="2666"/>
              <a:ext cx="113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500" b="1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  <a:t/>
              </a:r>
              <a:br>
                <a:rPr lang="en-US" sz="1500" b="1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</a:br>
              <a:endParaRPr lang="en-US" sz="1500" b="1">
                <a:solidFill>
                  <a:srgbClr val="333333"/>
                </a:solidFill>
                <a:latin typeface="Myriad Web" pitchFamily="34" charset="0"/>
                <a:ea typeface="ＭＳ Ｐゴシック" pitchFamily="-16" charset="-128"/>
              </a:endParaRPr>
            </a:p>
          </p:txBody>
        </p:sp>
        <p:sp>
          <p:nvSpPr>
            <p:cNvPr id="5128" name="Text Box 1031"/>
            <p:cNvSpPr txBox="1">
              <a:spLocks noChangeArrowheads="1"/>
            </p:cNvSpPr>
            <p:nvPr/>
          </p:nvSpPr>
          <p:spPr bwMode="auto">
            <a:xfrm>
              <a:off x="3252" y="657"/>
              <a:ext cx="1608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  <a:t>IB Africa, Europe</a:t>
              </a:r>
              <a:br>
                <a:rPr lang="en-US" sz="1500" b="1" dirty="0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</a:br>
              <a:r>
                <a:rPr lang="en-US" sz="1500" b="1" dirty="0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  <a:t>&amp; the Middle East</a:t>
              </a:r>
            </a:p>
            <a:p>
              <a:pPr algn="ctr" eaLnBrk="1" hangingPunct="1"/>
              <a:r>
                <a:rPr lang="en-US" sz="1500" b="1" dirty="0" smtClean="0">
                  <a:solidFill>
                    <a:srgbClr val="0070C0"/>
                  </a:solidFill>
                  <a:latin typeface="Myriad Web" pitchFamily="34" charset="0"/>
                  <a:ea typeface="ＭＳ Ｐゴシック" pitchFamily="-16" charset="-128"/>
                </a:rPr>
                <a:t>870</a:t>
              </a:r>
              <a:endParaRPr lang="en-US" sz="1500" b="1" dirty="0">
                <a:solidFill>
                  <a:srgbClr val="0070C0"/>
                </a:solidFill>
                <a:latin typeface="Myriad Web" pitchFamily="34" charset="0"/>
                <a:ea typeface="ＭＳ Ｐゴシック" pitchFamily="-16" charset="-128"/>
              </a:endParaRPr>
            </a:p>
          </p:txBody>
        </p:sp>
        <p:sp>
          <p:nvSpPr>
            <p:cNvPr id="5129" name="Text Box 1032"/>
            <p:cNvSpPr txBox="1">
              <a:spLocks noChangeArrowheads="1"/>
            </p:cNvSpPr>
            <p:nvPr/>
          </p:nvSpPr>
          <p:spPr bwMode="auto">
            <a:xfrm>
              <a:off x="4494" y="2391"/>
              <a:ext cx="1296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  <a:t>IB Asia Pacific</a:t>
              </a:r>
              <a:br>
                <a:rPr lang="en-US" sz="1500" b="1" dirty="0">
                  <a:solidFill>
                    <a:srgbClr val="333333"/>
                  </a:solidFill>
                  <a:latin typeface="Myriad Web" pitchFamily="34" charset="0"/>
                  <a:ea typeface="ＭＳ Ｐゴシック" pitchFamily="-16" charset="-128"/>
                </a:rPr>
              </a:br>
              <a:r>
                <a:rPr lang="en-US" sz="1500" b="1" dirty="0" smtClean="0">
                  <a:solidFill>
                    <a:srgbClr val="0070C0"/>
                  </a:solidFill>
                  <a:latin typeface="Myriad Web" pitchFamily="34" charset="0"/>
                  <a:ea typeface="ＭＳ Ｐゴシック" pitchFamily="-16" charset="-128"/>
                </a:rPr>
                <a:t>502</a:t>
              </a:r>
              <a:endParaRPr lang="en-US" sz="1500" b="1" dirty="0">
                <a:solidFill>
                  <a:srgbClr val="0070C0"/>
                </a:solidFill>
                <a:latin typeface="Myriad Web" pitchFamily="34" charset="0"/>
                <a:ea typeface="ＭＳ Ｐゴシック" pitchFamily="-16" charset="-128"/>
              </a:endParaRPr>
            </a:p>
          </p:txBody>
        </p:sp>
        <p:sp>
          <p:nvSpPr>
            <p:cNvPr id="5130" name="Line 1033"/>
            <p:cNvSpPr>
              <a:spLocks noChangeShapeType="1"/>
            </p:cNvSpPr>
            <p:nvPr/>
          </p:nvSpPr>
          <p:spPr bwMode="auto">
            <a:xfrm flipH="1" flipV="1">
              <a:off x="312" y="938"/>
              <a:ext cx="9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034"/>
            <p:cNvSpPr>
              <a:spLocks noChangeArrowheads="1"/>
            </p:cNvSpPr>
            <p:nvPr/>
          </p:nvSpPr>
          <p:spPr bwMode="auto">
            <a:xfrm>
              <a:off x="264" y="890"/>
              <a:ext cx="96" cy="96"/>
            </a:xfrm>
            <a:prstGeom prst="ellipse">
              <a:avLst/>
            </a:prstGeom>
            <a:solidFill>
              <a:srgbClr val="DC0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037"/>
            <p:cNvSpPr>
              <a:spLocks noChangeShapeType="1"/>
            </p:cNvSpPr>
            <p:nvPr/>
          </p:nvSpPr>
          <p:spPr bwMode="auto">
            <a:xfrm flipV="1">
              <a:off x="3216" y="890"/>
              <a:ext cx="216" cy="1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038"/>
            <p:cNvSpPr>
              <a:spLocks noChangeShapeType="1"/>
            </p:cNvSpPr>
            <p:nvPr/>
          </p:nvSpPr>
          <p:spPr bwMode="auto">
            <a:xfrm flipV="1">
              <a:off x="2808" y="890"/>
              <a:ext cx="624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039"/>
            <p:cNvSpPr>
              <a:spLocks noChangeArrowheads="1"/>
            </p:cNvSpPr>
            <p:nvPr/>
          </p:nvSpPr>
          <p:spPr bwMode="auto">
            <a:xfrm>
              <a:off x="3384" y="842"/>
              <a:ext cx="96" cy="9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040"/>
            <p:cNvSpPr>
              <a:spLocks noChangeShapeType="1"/>
            </p:cNvSpPr>
            <p:nvPr/>
          </p:nvSpPr>
          <p:spPr bwMode="auto">
            <a:xfrm>
              <a:off x="4056" y="213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1041"/>
            <p:cNvSpPr>
              <a:spLocks noChangeArrowheads="1"/>
            </p:cNvSpPr>
            <p:nvPr/>
          </p:nvSpPr>
          <p:spPr bwMode="auto">
            <a:xfrm>
              <a:off x="4536" y="2431"/>
              <a:ext cx="96" cy="96"/>
            </a:xfrm>
            <a:prstGeom prst="ellipse">
              <a:avLst/>
            </a:prstGeom>
            <a:solidFill>
              <a:srgbClr val="238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1042"/>
            <p:cNvSpPr>
              <a:spLocks noChangeShapeType="1"/>
            </p:cNvSpPr>
            <p:nvPr/>
          </p:nvSpPr>
          <p:spPr bwMode="auto">
            <a:xfrm flipV="1">
              <a:off x="2832" y="912"/>
              <a:ext cx="57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814653" y="532247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3,110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Diploma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schools in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150 countries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33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1843</Words>
  <Application>Microsoft Office PowerPoint</Application>
  <PresentationFormat>On-screen Show (4:3)</PresentationFormat>
  <Paragraphs>448</Paragraphs>
  <Slides>38</Slides>
  <Notes>8</Notes>
  <HiddenSlides>6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ＭＳ Ｐゴシック</vt:lpstr>
      <vt:lpstr>Arial</vt:lpstr>
      <vt:lpstr>Arial Unicode MS</vt:lpstr>
      <vt:lpstr>Calibri</vt:lpstr>
      <vt:lpstr>Cambria</vt:lpstr>
      <vt:lpstr>Chalkboard</vt:lpstr>
      <vt:lpstr>Myriad Pro</vt:lpstr>
      <vt:lpstr>Myriad Web</vt:lpstr>
      <vt:lpstr>Perpetua</vt:lpstr>
      <vt:lpstr>Times New Roman</vt:lpstr>
      <vt:lpstr>Wingdings</vt:lpstr>
      <vt:lpstr>Default Design</vt:lpstr>
      <vt:lpstr>Adjacency</vt:lpstr>
      <vt:lpstr>1_Adjacency</vt:lpstr>
      <vt:lpstr>Acrobat Document</vt:lpstr>
      <vt:lpstr>Document</vt:lpstr>
      <vt:lpstr>Microsoft Word 97 - 2003 Document</vt:lpstr>
      <vt:lpstr>“We choose to ... do … things, not because they are easy, but because they are hard”  </vt:lpstr>
      <vt:lpstr>International Baccalaureate Registration Night</vt:lpstr>
      <vt:lpstr>Agenda</vt:lpstr>
      <vt:lpstr>PowerPoint Presentation</vt:lpstr>
      <vt:lpstr>IB Mission Statement</vt:lpstr>
      <vt:lpstr>PowerPoint Presentation</vt:lpstr>
      <vt:lpstr>PowerPoint Presentation</vt:lpstr>
      <vt:lpstr>DIPLOMA PROGRAMME AT A GLANCE</vt:lpstr>
      <vt:lpstr>Number of Diploma Program Schools</vt:lpstr>
      <vt:lpstr>The IB DP in New York State</vt:lpstr>
      <vt:lpstr>Dr. Cathy Battaglia</vt:lpstr>
      <vt:lpstr>David Coates</vt:lpstr>
      <vt:lpstr>University recognition: How well is the diploma recognized by universities?  The IB diploma is widely recognized by the world’s leading universities.  </vt:lpstr>
      <vt:lpstr>IB and College</vt:lpstr>
      <vt:lpstr>College Credit</vt:lpstr>
      <vt:lpstr>THE IB DIPLOMA PROGRAMME REQUIREMENTS</vt:lpstr>
      <vt:lpstr>The Core: The Extended Essay</vt:lpstr>
      <vt:lpstr>The Core: Creativity, Action, Service</vt:lpstr>
      <vt:lpstr>The core: Theory of knowledge</vt:lpstr>
      <vt:lpstr>Chris Knab</vt:lpstr>
      <vt:lpstr>PowerPoint Presentation</vt:lpstr>
      <vt:lpstr>The KE IB Handbook</vt:lpstr>
      <vt:lpstr>Fees</vt:lpstr>
      <vt:lpstr>PowerPoint Presentation</vt:lpstr>
      <vt:lpstr>Fees and leaving the program</vt:lpstr>
      <vt:lpstr>Principles of Diploma Program from The Diploma Program, From Principles to Practice, IBO, 2009.</vt:lpstr>
      <vt:lpstr>Sophomore Course Selection</vt:lpstr>
      <vt:lpstr>PowerPoint Presentation</vt:lpstr>
      <vt:lpstr>IB Course Selection</vt:lpstr>
      <vt:lpstr>How are IB students scheduled?</vt:lpstr>
      <vt:lpstr>Sample IB Schedule</vt:lpstr>
      <vt:lpstr>Sample IB Schedule  w/Music</vt:lpstr>
      <vt:lpstr>Sample IB Schedule  w/ Music and AM PE</vt:lpstr>
      <vt:lpstr>Registration Plan</vt:lpstr>
      <vt:lpstr>IB Registration Checklist</vt:lpstr>
      <vt:lpstr>IB Registration Checklist</vt:lpstr>
      <vt:lpstr>Kenmore East High School International Baccalaureate Diploma Programme Personnel  Robin Zymroz, Assistant Superintendent for Curriculum and Instruction Patrick Heyden, Head of School Paul Lasch, programme coordinator</vt:lpstr>
      <vt:lpstr>IB World Student Conference 2017</vt:lpstr>
    </vt:vector>
  </TitlesOfParts>
  <Company>Kenmore-Tonawanda UFSD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G. Lasch</dc:creator>
  <cp:lastModifiedBy>Paul Lasch</cp:lastModifiedBy>
  <cp:revision>46</cp:revision>
  <dcterms:created xsi:type="dcterms:W3CDTF">2011-11-21T13:42:51Z</dcterms:created>
  <dcterms:modified xsi:type="dcterms:W3CDTF">2017-01-11T21:51:15Z</dcterms:modified>
</cp:coreProperties>
</file>